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  <p:sldMasterId id="2147483758" r:id="rId5"/>
    <p:sldMasterId id="2147483781" r:id="rId6"/>
    <p:sldMasterId id="2147483803" r:id="rId7"/>
  </p:sldMasterIdLst>
  <p:notesMasterIdLst>
    <p:notesMasterId r:id="rId17"/>
  </p:notesMasterIdLst>
  <p:handoutMasterIdLst>
    <p:handoutMasterId r:id="rId18"/>
  </p:handoutMasterIdLst>
  <p:sldIdLst>
    <p:sldId id="400" r:id="rId8"/>
    <p:sldId id="388" r:id="rId9"/>
    <p:sldId id="415" r:id="rId10"/>
    <p:sldId id="403" r:id="rId11"/>
    <p:sldId id="417" r:id="rId12"/>
    <p:sldId id="402" r:id="rId13"/>
    <p:sldId id="404" r:id="rId14"/>
    <p:sldId id="405" r:id="rId15"/>
    <p:sldId id="422" r:id="rId16"/>
  </p:sldIdLst>
  <p:sldSz cx="9144000" cy="6858000" type="screen4x3"/>
  <p:notesSz cx="6858000" cy="9144000"/>
  <p:defaultTextStyle>
    <a:defPPr>
      <a:defRPr lang="en-US"/>
    </a:defPPr>
    <a:lvl1pPr marL="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64">
          <p15:clr>
            <a:srgbClr val="A4A3A4"/>
          </p15:clr>
        </p15:guide>
        <p15:guide id="3" pos="2880">
          <p15:clr>
            <a:srgbClr val="A4A3A4"/>
          </p15:clr>
        </p15:guide>
        <p15:guide id="4" pos="280">
          <p15:clr>
            <a:srgbClr val="A4A3A4"/>
          </p15:clr>
        </p15:guide>
        <p15:guide id="5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EC6"/>
    <a:srgbClr val="CD0920"/>
    <a:srgbClr val="9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864" y="-67"/>
      </p:cViewPr>
      <p:guideLst>
        <p:guide orient="horz" pos="2160"/>
        <p:guide orient="horz" pos="464"/>
        <p:guide pos="2880"/>
        <p:guide pos="280"/>
        <p:guide pos="54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9" d="100"/>
          <a:sy n="109" d="100"/>
        </p:scale>
        <p:origin x="-420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7971645390338"/>
          <c:y val="6.1050056914928645E-2"/>
          <c:w val="0.79961862413312768"/>
          <c:h val="0.76597053753640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'H:\Studie\STATISTISCH CENTRUM\ANALYSES\UNIZO STARTERSATLAS\[UNIZO STARTERSATLAS WERKVERSIE.xlsx]publicatie algemeen'!$B$5</c:f>
              <c:strCache>
                <c:ptCount val="1"/>
                <c:pt idx="0">
                  <c:v>Totaal</c:v>
                </c:pt>
              </c:strCache>
            </c:strRef>
          </c:tx>
          <c:spPr>
            <a:solidFill>
              <a:srgbClr val="6CADDF"/>
            </a:solidFill>
          </c:spPr>
          <c:invertIfNegative val="0"/>
          <c:cat>
            <c:numRef>
              <c:f>'H:\Studie\STATISTISCH CENTRUM\ANALYSES\UNIZO STARTERSATLAS\[UNIZO STARTERSATLAS WERKVERSIE.xlsx]publicatie algemeen'!$A$6:$A$13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'H:\Studie\STATISTISCH CENTRUM\ANALYSES\UNIZO STARTERSATLAS\[UNIZO STARTERSATLAS WERKVERSIE.xlsx]publicatie algemeen'!$B$6:$B$13</c:f>
              <c:numCache>
                <c:formatCode>General</c:formatCode>
                <c:ptCount val="8"/>
                <c:pt idx="0">
                  <c:v>56995</c:v>
                </c:pt>
                <c:pt idx="1">
                  <c:v>65629</c:v>
                </c:pt>
                <c:pt idx="2">
                  <c:v>71413</c:v>
                </c:pt>
                <c:pt idx="3">
                  <c:v>68692</c:v>
                </c:pt>
                <c:pt idx="4">
                  <c:v>66303</c:v>
                </c:pt>
                <c:pt idx="5">
                  <c:v>72044</c:v>
                </c:pt>
                <c:pt idx="6">
                  <c:v>74374</c:v>
                </c:pt>
                <c:pt idx="7">
                  <c:v>72643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692352"/>
        <c:axId val="122693888"/>
      </c:barChart>
      <c:catAx>
        <c:axId val="1226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2693888"/>
        <c:crosses val="autoZero"/>
        <c:auto val="1"/>
        <c:lblAlgn val="ctr"/>
        <c:lblOffset val="100"/>
        <c:noMultiLvlLbl val="0"/>
      </c:catAx>
      <c:valAx>
        <c:axId val="122693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269235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chemeClr val="accent1"/>
            </a:solidFill>
          </a:ln>
        </c:spPr>
      </c:dTable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0.84527</cdr:x>
      <cdr:y>0.04827</cdr:y>
    </cdr:from>
    <cdr:to>
      <cdr:x>0.95461</cdr:x>
      <cdr:y>0.16619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4591049" y="123829"/>
          <a:ext cx="593912" cy="302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4CD2DBDA-BFE8-4ECB-B0E6-3059DFD88216}" type="TxLink">
            <a:rPr lang="nl-BE" sz="1100" b="1">
              <a:solidFill>
                <a:srgbClr val="FF0000"/>
              </a:solidFill>
            </a:rPr>
            <a:pPr/>
            <a:t>-2,33%</a:t>
          </a:fld>
          <a:endParaRPr lang="nl-BE" sz="1100" b="1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4500" y="4572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800">
              <a:solidFill>
                <a:srgbClr val="CFCEC6"/>
              </a:solidFill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16300" y="4572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694C8-22FE-4743-B3C3-E07D46E61F54}" type="datetimeFigureOut">
              <a:rPr lang="en-US" sz="800">
                <a:solidFill>
                  <a:srgbClr val="CFCEC6"/>
                </a:solidFill>
                <a:latin typeface="Calibri"/>
                <a:cs typeface="Calibri"/>
              </a:rPr>
              <a:pPr/>
              <a:t>10/23/2013</a:t>
            </a:fld>
            <a:endParaRPr lang="nl-NL" sz="800">
              <a:solidFill>
                <a:srgbClr val="CFCEC6"/>
              </a:solidFill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4500" y="82280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800">
              <a:solidFill>
                <a:srgbClr val="CFCEC6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16300" y="82280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FA006-A693-FA4C-8874-1CD707CC3C7C}" type="slidenum">
              <a:rPr sz="800">
                <a:solidFill>
                  <a:srgbClr val="CFCEC6"/>
                </a:solidFill>
                <a:latin typeface="Calibri"/>
                <a:cs typeface="Calibri"/>
              </a:rPr>
              <a:pPr/>
              <a:t>‹nr.›</a:t>
            </a:fld>
            <a:endParaRPr lang="nl-NL" sz="800">
              <a:solidFill>
                <a:srgbClr val="CFCE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797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9144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78410"/>
            <a:ext cx="5486400" cy="2949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nl-NL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444500" y="4572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800">
              <a:solidFill>
                <a:srgbClr val="CFCEC6"/>
              </a:solidFill>
              <a:latin typeface="Calibri"/>
              <a:cs typeface="Calibri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16300" y="4572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694C8-22FE-4743-B3C3-E07D46E61F54}" type="datetimeFigureOut">
              <a:rPr lang="en-US" sz="800">
                <a:solidFill>
                  <a:srgbClr val="CFCEC6"/>
                </a:solidFill>
                <a:latin typeface="Calibri"/>
                <a:cs typeface="Calibri"/>
              </a:rPr>
              <a:pPr/>
              <a:t>10/23/2013</a:t>
            </a:fld>
            <a:endParaRPr lang="nl-NL" sz="800">
              <a:solidFill>
                <a:srgbClr val="CFCEC6"/>
              </a:solidFill>
              <a:latin typeface="Calibri"/>
              <a:cs typeface="Calibri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44500" y="82280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800">
              <a:solidFill>
                <a:srgbClr val="CFCEC6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416300" y="82280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FA006-A693-FA4C-8874-1CD707CC3C7C}" type="slidenum">
              <a:rPr sz="800">
                <a:solidFill>
                  <a:srgbClr val="CFCEC6"/>
                </a:solidFill>
                <a:latin typeface="Calibri"/>
                <a:cs typeface="Calibri"/>
              </a:rPr>
              <a:pPr/>
              <a:t>‹nr.›</a:t>
            </a:fld>
            <a:endParaRPr lang="nl-NL" sz="800">
              <a:solidFill>
                <a:srgbClr val="CFCEC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426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912813"/>
            <a:ext cx="5489575" cy="41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Starters</a:t>
            </a:r>
          </a:p>
          <a:p>
            <a:r>
              <a:rPr lang="en-US" dirty="0" err="1" smtClean="0"/>
              <a:t>Groei-ondernemingen</a:t>
            </a:r>
            <a:endParaRPr lang="en-US" dirty="0" smtClean="0"/>
          </a:p>
          <a:p>
            <a:r>
              <a:rPr lang="en-US" dirty="0" err="1" smtClean="0"/>
              <a:t>Internationaal</a:t>
            </a:r>
            <a:endParaRPr lang="en-US" dirty="0" smtClean="0"/>
          </a:p>
          <a:p>
            <a:r>
              <a:rPr lang="en-US" dirty="0" err="1" smtClean="0"/>
              <a:t>Overnemen</a:t>
            </a:r>
            <a:r>
              <a:rPr lang="en-US" dirty="0" smtClean="0"/>
              <a:t> en </a:t>
            </a:r>
            <a:r>
              <a:rPr lang="en-US" dirty="0" err="1" smtClean="0"/>
              <a:t>Overlaten</a:t>
            </a:r>
            <a:endParaRPr lang="en-US" dirty="0" smtClean="0"/>
          </a:p>
          <a:p>
            <a:r>
              <a:rPr lang="en-US" dirty="0" err="1" smtClean="0"/>
              <a:t>Onderwijs</a:t>
            </a:r>
            <a:r>
              <a:rPr lang="en-US" dirty="0" smtClean="0"/>
              <a:t> &amp; </a:t>
            </a:r>
            <a:r>
              <a:rPr lang="en-US" dirty="0" err="1" smtClean="0"/>
              <a:t>Ondernemen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FA006-A693-FA4C-8874-1CD707CC3C7C}" type="slidenum">
              <a:rPr lang="en-US" sz="700">
                <a:solidFill>
                  <a:srgbClr val="CFCEC6"/>
                </a:solidFill>
                <a:cs typeface="Calibri"/>
              </a:rPr>
              <a:pPr/>
              <a:t>2</a:t>
            </a:fld>
            <a:endParaRPr lang="en-US" sz="700">
              <a:solidFill>
                <a:srgbClr val="CFCEC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20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Innovatiecoach</a:t>
            </a:r>
            <a:r>
              <a:rPr lang="nl-BE" baseline="0" dirty="0" smtClean="0"/>
              <a:t> </a:t>
            </a:r>
          </a:p>
          <a:p>
            <a:r>
              <a:rPr lang="nl-BE" baseline="0" dirty="0" smtClean="0"/>
              <a:t>Vind jezelf opnieuw uit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2405-5D4A-4E9C-A951-3476C5BE96DF}" type="slidenum">
              <a:rPr lang="nl-BE" smtClean="0">
                <a:solidFill>
                  <a:prstClr val="black"/>
                </a:solidFill>
              </a:rPr>
              <a:pPr/>
              <a:t>9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0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55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30401"/>
            <a:ext cx="7772400" cy="1498600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7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772400" cy="6096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5778464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C2C20F9-C4E8-2D48-BD5A-D89C3C6E2DF6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5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pic>
        <p:nvPicPr>
          <p:cNvPr id="7" name="Picture 6" descr="unizo_ppt_title_mask.png"/>
          <p:cNvPicPr>
            <a:picLocks noChangeAspect="1"/>
          </p:cNvPicPr>
          <p:nvPr userDrawn="1"/>
        </p:nvPicPr>
        <p:blipFill>
          <a:blip r:embed="rId2"/>
          <a:srcRect t="71358"/>
          <a:stretch>
            <a:fillRect/>
          </a:stretch>
        </p:blipFill>
        <p:spPr>
          <a:xfrm>
            <a:off x="714" y="4893733"/>
            <a:ext cx="9142571" cy="19642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gradFill flip="none" rotWithShape="1">
          <a:gsLst>
            <a:gs pos="0">
              <a:srgbClr val="CFCEC6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6A84-65FF-AF47-BDD8-FFEB4E5766F4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788C11BF-2132-0E4F-8D21-D398A9EEC077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4E5CE86-330C-2046-ABC9-E1A708576FE7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01C342E9-ECA4-3A46-8896-C6A199B340E0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C56719A-E771-0044-BEE4-05802A8EF50A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29" y="-63500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4290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C56719A-E771-0044-BEE4-05802A8EF50A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17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417638"/>
            <a:ext cx="4038600" cy="4517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667D-F27F-024B-8D1E-6650E731D418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Unizo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>
            <a:endCxn id="2" idx="2"/>
          </p:cNvCxnSpPr>
          <p:nvPr userDrawn="1"/>
        </p:nvCxnSpPr>
        <p:spPr>
          <a:xfrm rot="5400000" flipH="1" flipV="1">
            <a:off x="2315633" y="3673212"/>
            <a:ext cx="4518290" cy="7143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9"/>
            <a:ext cx="4040188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7639"/>
            <a:ext cx="4041775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5212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5212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27D-D451-5643-8612-995D829C99C2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Unizo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 flipH="1" flipV="1">
            <a:off x="2315633" y="3673212"/>
            <a:ext cx="4518290" cy="7143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80B-5E28-2741-B3B3-C905AE79D4F5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Unizo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603E-FFE1-394F-A6BF-3392CD202D4D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Unizo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44500" y="4164012"/>
            <a:ext cx="77851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500" y="2651125"/>
            <a:ext cx="7785100" cy="1298575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7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00" y="4165600"/>
            <a:ext cx="7785100" cy="6096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rgbClr val="CFCE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5778464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87287E-ABAE-0246-B3E0-FA510D8B6580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5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pic>
        <p:nvPicPr>
          <p:cNvPr id="7" name="Picture 6" descr="unizo_ppt_title_mask.png"/>
          <p:cNvPicPr>
            <a:picLocks noChangeAspect="1"/>
          </p:cNvPicPr>
          <p:nvPr userDrawn="1"/>
        </p:nvPicPr>
        <p:blipFill>
          <a:blip r:embed="rId2"/>
          <a:srcRect t="71358"/>
          <a:stretch>
            <a:fillRect/>
          </a:stretch>
        </p:blipFill>
        <p:spPr>
          <a:xfrm>
            <a:off x="714" y="4893733"/>
            <a:ext cx="9142571" cy="19642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C56719A-E771-0044-BEE4-05802A8EF50A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9144000" cy="455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30403"/>
            <a:ext cx="7772400" cy="1498600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7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772400" cy="6096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33" y="5778466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097C9D7A-F56C-4E95-840F-EE6EF4C2AE9A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8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pic>
        <p:nvPicPr>
          <p:cNvPr id="7" name="Picture 6" descr="unizo_ppt_title_mask.png"/>
          <p:cNvPicPr>
            <a:picLocks noChangeAspect="1"/>
          </p:cNvPicPr>
          <p:nvPr userDrawn="1"/>
        </p:nvPicPr>
        <p:blipFill>
          <a:blip r:embed="rId2"/>
          <a:srcRect t="71358"/>
          <a:stretch>
            <a:fillRect/>
          </a:stretch>
        </p:blipFill>
        <p:spPr>
          <a:xfrm>
            <a:off x="727" y="4893775"/>
            <a:ext cx="9142571" cy="1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44500" y="4164012"/>
            <a:ext cx="77851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500" y="2651125"/>
            <a:ext cx="7785100" cy="1298575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7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00" y="4165600"/>
            <a:ext cx="7785100" cy="6096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rgbClr val="CFCE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33" y="5778466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61D4E57-DEC0-43E5-8BE5-252F4F851AC5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8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pic>
        <p:nvPicPr>
          <p:cNvPr id="7" name="Picture 6" descr="unizo_ppt_title_mask.png"/>
          <p:cNvPicPr>
            <a:picLocks noChangeAspect="1"/>
          </p:cNvPicPr>
          <p:nvPr userDrawn="1"/>
        </p:nvPicPr>
        <p:blipFill>
          <a:blip r:embed="rId2"/>
          <a:srcRect t="71358"/>
          <a:stretch>
            <a:fillRect/>
          </a:stretch>
        </p:blipFill>
        <p:spPr>
          <a:xfrm>
            <a:off x="727" y="4893775"/>
            <a:ext cx="9142571" cy="1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14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pic>
        <p:nvPicPr>
          <p:cNvPr id="10" name="Picture 9" descr="unizo_ppt_title_mask.png"/>
          <p:cNvPicPr>
            <a:picLocks noChangeAspect="1"/>
          </p:cNvPicPr>
          <p:nvPr userDrawn="1"/>
        </p:nvPicPr>
        <p:blipFill>
          <a:blip r:embed="rId2"/>
          <a:srcRect t="71358"/>
          <a:stretch>
            <a:fillRect/>
          </a:stretch>
        </p:blipFill>
        <p:spPr>
          <a:xfrm>
            <a:off x="727" y="4893775"/>
            <a:ext cx="9142571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055535"/>
            <a:ext cx="7772400" cy="672042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7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64667"/>
            <a:ext cx="4902200" cy="44026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rgbClr val="CFCE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33" y="5778466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CB1E16A-037C-454C-AABA-DC5951CF5B4A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8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50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F3F1-EB35-4C18-843D-E056E1B6B9A0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23/10/2013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0000">
                    <a:tint val="75000"/>
                  </a:srgbClr>
                </a:solidFill>
              </a:rPr>
              <a:t>Segment exploitatie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rgbClr val="CFCEC6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0888-AD40-463A-B457-150455D7A727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23/10/2013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0000">
                    <a:tint val="75000"/>
                  </a:srgbClr>
                </a:solidFill>
              </a:rPr>
              <a:t>Segment exploitatie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nl-NL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22CD3088-E9FC-47EB-9BE6-75FF041E7756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7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3ADD8C7E-D766-44A6-A676-2A2E95EACD89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4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F3D58024-8551-454D-AB2E-65D2FEC7DF43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21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0533D034-9C1D-40F5-9429-E1FE9416EDBD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6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14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Picture 9" descr="unizo_ppt_title_mask.png"/>
          <p:cNvPicPr>
            <a:picLocks noChangeAspect="1"/>
          </p:cNvPicPr>
          <p:nvPr userDrawn="1"/>
        </p:nvPicPr>
        <p:blipFill>
          <a:blip r:embed="rId2"/>
          <a:srcRect t="71358"/>
          <a:stretch>
            <a:fillRect/>
          </a:stretch>
        </p:blipFill>
        <p:spPr>
          <a:xfrm>
            <a:off x="714" y="4893733"/>
            <a:ext cx="9142571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055533"/>
            <a:ext cx="7772400" cy="672042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7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64667"/>
            <a:ext cx="4902200" cy="440265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rgbClr val="CFCE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5778464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87287E-ABAE-0246-B3E0-FA510D8B6580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5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gradFill flip="none" rotWithShape="1">
          <a:gsLst>
            <a:gs pos="0">
              <a:srgbClr val="CFCEC6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3"/>
            <a:ext cx="8229600" cy="1549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3611-4997-4CEA-8E2B-8C1485FC4219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23/10/2013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0000">
                    <a:tint val="75000"/>
                  </a:srgbClr>
                </a:solidFill>
              </a:rPr>
              <a:t>Segment exploitatie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3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568B76E3-AA99-475E-846B-62BB0F49B5DE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3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94ABC2F6-216C-410D-A76A-F31F07C2AF32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3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02BA3080-3498-4137-9787-31B87F79545D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3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9EBD718B-0AC0-4AA0-8938-72E96AF0A1B7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29" y="-635000"/>
            <a:ext cx="9144000" cy="6858000"/>
          </a:xfrm>
        </p:spPr>
        <p:txBody>
          <a:bodyPr/>
          <a:lstStyle/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429002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BE6A46C3-021C-4DC9-99A5-60469C2F17AF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63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68"/>
            <a:ext cx="4038600" cy="4517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417668"/>
            <a:ext cx="4038600" cy="4517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94D1-AB91-438E-9716-C7A4646E520B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23/10/2013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0000">
                    <a:tint val="75000"/>
                  </a:srgbClr>
                </a:solidFill>
              </a:rPr>
              <a:t>Segment exploitatie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>
            <a:endCxn id="2" idx="2"/>
          </p:cNvCxnSpPr>
          <p:nvPr userDrawn="1"/>
        </p:nvCxnSpPr>
        <p:spPr>
          <a:xfrm rot="5400000" flipH="1" flipV="1">
            <a:off x="2315633" y="3673228"/>
            <a:ext cx="4518290" cy="7143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42"/>
            <a:ext cx="4040188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417642"/>
            <a:ext cx="4041775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5212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17638"/>
            <a:ext cx="4041775" cy="5212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AC5B-FE27-4DDD-A6D7-739D59DAE4F6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23/10/2013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0000">
                    <a:tint val="75000"/>
                  </a:srgbClr>
                </a:solidFill>
              </a:rPr>
              <a:t>Segment exploitatie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 flipH="1" flipV="1">
            <a:off x="2315633" y="3673228"/>
            <a:ext cx="4518290" cy="7143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8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C19B-15AF-41C0-9216-FAF772C3F3AB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23/10/2013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0000">
                    <a:tint val="75000"/>
                  </a:srgbClr>
                </a:solidFill>
              </a:rPr>
              <a:t>Segment exploitatie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7495-EA48-4344-803B-CC2EEBAC7418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23/10/2013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0000">
                    <a:tint val="75000"/>
                  </a:srgbClr>
                </a:solidFill>
              </a:rPr>
              <a:t>Segment exploitatie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96-8C7A-CD4D-A14F-4541B34D7AF1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C0AC4C45-9F0C-45B7-A808-6F4971FDD128}" type="datetime1">
              <a:rPr lang="nl-BE" smtClean="0"/>
              <a:pPr/>
              <a:t>23/10/2013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nl-NL" smtClean="0"/>
              <a:t>Segment exploitatie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09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531815"/>
            <a:ext cx="7772400" cy="633412"/>
          </a:xfrm>
        </p:spPr>
        <p:txBody>
          <a:bodyPr/>
          <a:lstStyle>
            <a:lvl1pPr>
              <a:defRPr>
                <a:solidFill>
                  <a:srgbClr val="B47600"/>
                </a:solidFill>
                <a:latin typeface="Palatino Linotype" pitchFamily="18" charset="0"/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46614" y="1390652"/>
            <a:ext cx="5997386" cy="5467349"/>
          </a:xfrm>
        </p:spPr>
        <p:txBody>
          <a:bodyPr/>
          <a:lstStyle>
            <a:lvl1pPr>
              <a:defRPr>
                <a:solidFill>
                  <a:srgbClr val="626250"/>
                </a:solidFill>
                <a:latin typeface="Palatino Linotype" pitchFamily="18" charset="0"/>
              </a:defRPr>
            </a:lvl1pPr>
            <a:lvl2pPr>
              <a:defRPr>
                <a:solidFill>
                  <a:srgbClr val="626250"/>
                </a:solidFill>
                <a:latin typeface="Palatino Linotype" pitchFamily="18" charset="0"/>
              </a:defRPr>
            </a:lvl2pPr>
            <a:lvl3pPr>
              <a:defRPr>
                <a:solidFill>
                  <a:srgbClr val="626250"/>
                </a:solidFill>
                <a:latin typeface="Palatino Linotype" pitchFamily="18" charset="0"/>
              </a:defRPr>
            </a:lvl3pPr>
            <a:lvl4pPr>
              <a:defRPr>
                <a:solidFill>
                  <a:srgbClr val="626250"/>
                </a:solidFill>
                <a:latin typeface="Palatino Linotype" pitchFamily="18" charset="0"/>
              </a:defRPr>
            </a:lvl4pPr>
            <a:lvl5pPr>
              <a:defRPr>
                <a:solidFill>
                  <a:srgbClr val="626250"/>
                </a:solidFill>
                <a:latin typeface="Palatino Linotype" pitchFamily="18" charset="0"/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5002959" y="147917"/>
            <a:ext cx="3549650" cy="363538"/>
          </a:xfrm>
        </p:spPr>
        <p:txBody>
          <a:bodyPr/>
          <a:lstStyle>
            <a:lvl1pPr algn="r">
              <a:buFontTx/>
              <a:buNone/>
              <a:defRPr sz="1300" baseline="0">
                <a:solidFill>
                  <a:srgbClr val="B47500"/>
                </a:solidFill>
                <a:latin typeface="Palatino Linotype" pitchFamily="18" charset="0"/>
              </a:defRPr>
            </a:lvl1pPr>
            <a:lvl2pPr algn="r">
              <a:buFontTx/>
              <a:buNone/>
              <a:defRPr sz="1300">
                <a:solidFill>
                  <a:srgbClr val="B47500"/>
                </a:solidFill>
              </a:defRPr>
            </a:lvl2pPr>
            <a:lvl3pPr algn="r">
              <a:buFontTx/>
              <a:buNone/>
              <a:defRPr sz="1300">
                <a:solidFill>
                  <a:srgbClr val="B47500"/>
                </a:solidFill>
              </a:defRPr>
            </a:lvl3pPr>
            <a:lvl4pPr algn="r">
              <a:buFontTx/>
              <a:buNone/>
              <a:defRPr sz="1300">
                <a:solidFill>
                  <a:srgbClr val="B47500"/>
                </a:solidFill>
              </a:defRPr>
            </a:lvl4pPr>
            <a:lvl5pPr algn="r">
              <a:buFontTx/>
              <a:buNone/>
              <a:defRPr sz="1300">
                <a:solidFill>
                  <a:srgbClr val="B47500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B696D0-4FAC-4B10-93FC-B0C8E3CD2DC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3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0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55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30401"/>
            <a:ext cx="7772400" cy="1498600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7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772400" cy="6096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5778464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C2C20F9-C4E8-2D48-BD5A-D89C3C6E2DF6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5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pic>
        <p:nvPicPr>
          <p:cNvPr id="7" name="Picture 6" descr="unizo_ppt_title_mask.png"/>
          <p:cNvPicPr>
            <a:picLocks noChangeAspect="1"/>
          </p:cNvPicPr>
          <p:nvPr userDrawn="1"/>
        </p:nvPicPr>
        <p:blipFill>
          <a:blip r:embed="rId2"/>
          <a:srcRect t="71358"/>
          <a:stretch>
            <a:fillRect/>
          </a:stretch>
        </p:blipFill>
        <p:spPr>
          <a:xfrm>
            <a:off x="714" y="4893733"/>
            <a:ext cx="9142571" cy="1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367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44500" y="4164012"/>
            <a:ext cx="77851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500" y="2651125"/>
            <a:ext cx="7785100" cy="1298575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7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00" y="4165600"/>
            <a:ext cx="7785100" cy="6096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rgbClr val="CFCE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5778464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87287E-ABAE-0246-B3E0-FA510D8B6580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5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pic>
        <p:nvPicPr>
          <p:cNvPr id="7" name="Picture 6" descr="unizo_ppt_title_mask.png"/>
          <p:cNvPicPr>
            <a:picLocks noChangeAspect="1"/>
          </p:cNvPicPr>
          <p:nvPr userDrawn="1"/>
        </p:nvPicPr>
        <p:blipFill>
          <a:blip r:embed="rId2"/>
          <a:srcRect t="71358"/>
          <a:stretch>
            <a:fillRect/>
          </a:stretch>
        </p:blipFill>
        <p:spPr>
          <a:xfrm>
            <a:off x="714" y="4893733"/>
            <a:ext cx="9142571" cy="1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7373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14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Picture 9" descr="unizo_ppt_title_mask.png"/>
          <p:cNvPicPr>
            <a:picLocks noChangeAspect="1"/>
          </p:cNvPicPr>
          <p:nvPr userDrawn="1"/>
        </p:nvPicPr>
        <p:blipFill>
          <a:blip r:embed="rId2"/>
          <a:srcRect t="71358"/>
          <a:stretch>
            <a:fillRect/>
          </a:stretch>
        </p:blipFill>
        <p:spPr>
          <a:xfrm>
            <a:off x="714" y="4893733"/>
            <a:ext cx="9142571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055533"/>
            <a:ext cx="7772400" cy="672042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7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64667"/>
            <a:ext cx="4902200" cy="440265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rgbClr val="CFCE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5778464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87287E-ABAE-0246-B3E0-FA510D8B6580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5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90876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96-8C7A-CD4D-A14F-4541B34D7AF1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589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rgbClr val="CFCEC6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949B-5832-FF4F-A068-0C219C6A0066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nl-NL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418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7C98DB83-AFF8-7541-B19A-DD3514A468C7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84867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E39F4974-EF69-7347-AFD1-B0E8CE65C10B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7106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rgbClr val="CFCEC6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949B-5832-FF4F-A068-0C219C6A0066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693FAA77-A6ED-3742-A519-1E42623A86EB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01057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A22FCEA4-7D84-D748-9520-CAA4C2438F42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43659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gradFill flip="none" rotWithShape="1">
          <a:gsLst>
            <a:gs pos="0">
              <a:srgbClr val="CFCEC6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6A84-65FF-AF47-BDD8-FFEB4E5766F4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65973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788C11BF-2132-0E4F-8D21-D398A9EEC077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3709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4E5CE86-330C-2046-ABC9-E1A708576FE7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7561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01C342E9-ECA4-3A46-8896-C6A199B340E0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7493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C56719A-E771-0044-BEE4-05802A8EF50A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80980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29" y="-63500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4290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C56719A-E771-0044-BEE4-05802A8EF50A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88340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17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417638"/>
            <a:ext cx="4038600" cy="4517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667D-F27F-024B-8D1E-6650E731D418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>
            <a:endCxn id="2" idx="2"/>
          </p:cNvCxnSpPr>
          <p:nvPr userDrawn="1"/>
        </p:nvCxnSpPr>
        <p:spPr>
          <a:xfrm rot="5400000" flipH="1" flipV="1">
            <a:off x="2315633" y="3673212"/>
            <a:ext cx="4518290" cy="7143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6255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9"/>
            <a:ext cx="4040188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7639"/>
            <a:ext cx="4041775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5212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5212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27D-D451-5643-8612-995D829C99C2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 flipH="1" flipV="1">
            <a:off x="2315633" y="3673212"/>
            <a:ext cx="4518290" cy="7143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473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7C98DB83-AFF8-7541-B19A-DD3514A468C7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80B-5E28-2741-B3B3-C905AE79D4F5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3550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603E-FFE1-394F-A6BF-3392CD202D4D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6423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C56719A-E771-0044-BEE4-05802A8EF50A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35851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55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30401"/>
            <a:ext cx="7772400" cy="1498600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7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772400" cy="6096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5778464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C2C20F9-C4E8-2D48-BD5A-D89C3C6E2DF6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5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pic>
        <p:nvPicPr>
          <p:cNvPr id="7" name="Picture 6" descr="unizo_ppt_title_mas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8"/>
          <a:stretch>
            <a:fillRect/>
          </a:stretch>
        </p:blipFill>
        <p:spPr>
          <a:xfrm>
            <a:off x="714" y="4893733"/>
            <a:ext cx="9142571" cy="1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0305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44500" y="4164012"/>
            <a:ext cx="77851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500" y="2651125"/>
            <a:ext cx="7785100" cy="1298575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ct val="7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00" y="4165600"/>
            <a:ext cx="7785100" cy="6096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rgbClr val="CFCE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5778464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87287E-ABAE-0246-B3E0-FA510D8B6580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5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pic>
        <p:nvPicPr>
          <p:cNvPr id="7" name="Picture 6" descr="unizo_ppt_title_mas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8"/>
          <a:stretch>
            <a:fillRect/>
          </a:stretch>
        </p:blipFill>
        <p:spPr>
          <a:xfrm>
            <a:off x="714" y="4893733"/>
            <a:ext cx="9142571" cy="1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215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14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Picture 9" descr="unizo_ppt_title_mas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8"/>
          <a:stretch>
            <a:fillRect/>
          </a:stretch>
        </p:blipFill>
        <p:spPr>
          <a:xfrm>
            <a:off x="714" y="4893733"/>
            <a:ext cx="9142571" cy="1964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055533"/>
            <a:ext cx="7772400" cy="672042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7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64667"/>
            <a:ext cx="4902200" cy="440265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buNone/>
              <a:defRPr sz="2600">
                <a:solidFill>
                  <a:srgbClr val="CFCE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5778464"/>
            <a:ext cx="1909523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87287E-ABAE-0246-B3E0-FA510D8B6580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457200" y="6007075"/>
            <a:ext cx="4114800" cy="2201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45443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96-8C7A-CD4D-A14F-4541B34D7AF1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1390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rgbClr val="CFCEC6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949B-5832-FF4F-A068-0C219C6A0066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nl-NL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9929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7C98DB83-AFF8-7541-B19A-DD3514A468C7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07466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E39F4974-EF69-7347-AFD1-B0E8CE65C10B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4702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E39F4974-EF69-7347-AFD1-B0E8CE65C10B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693FAA77-A6ED-3742-A519-1E42623A86EB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74004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A22FCEA4-7D84-D748-9520-CAA4C2438F42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66490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gradFill flip="none" rotWithShape="1">
          <a:gsLst>
            <a:gs pos="0">
              <a:srgbClr val="CFCEC6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6A84-65FF-AF47-BDD8-FFEB4E5766F4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0225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788C11BF-2132-0E4F-8D21-D398A9EEC077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3626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0">
              <a:srgbClr val="800000"/>
            </a:gs>
            <a:gs pos="100000">
              <a:schemeClr val="bg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4E5CE86-330C-2046-ABC9-E1A708576FE7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9274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01C342E9-ECA4-3A46-8896-C6A199B340E0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8836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28901"/>
            <a:ext cx="822960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FCE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C56719A-E771-0044-BEE4-05802A8EF50A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444500" y="3668711"/>
            <a:ext cx="8255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5947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29" y="-63500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429000"/>
            <a:ext cx="8229600" cy="1549400"/>
          </a:xfrm>
        </p:spPr>
        <p:txBody>
          <a:bodyPr anchor="t"/>
          <a:lstStyle>
            <a:lvl1pPr algn="l">
              <a:lnSpc>
                <a:spcPct val="7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C56719A-E771-0044-BEE4-05802A8EF50A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23569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17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417638"/>
            <a:ext cx="4038600" cy="4517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667D-F27F-024B-8D1E-6650E731D418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>
            <a:endCxn id="2" idx="2"/>
          </p:cNvCxnSpPr>
          <p:nvPr userDrawn="1"/>
        </p:nvCxnSpPr>
        <p:spPr>
          <a:xfrm rot="5400000" flipH="1" flipV="1">
            <a:off x="2315633" y="3673212"/>
            <a:ext cx="4518290" cy="7143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0443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9"/>
            <a:ext cx="4040188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7639"/>
            <a:ext cx="4041775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5212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5212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27D-D451-5643-8612-995D829C99C2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 flipH="1" flipV="1">
            <a:off x="2315633" y="3673212"/>
            <a:ext cx="4518290" cy="7143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123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693FAA77-A6ED-3742-A519-1E42623A86EB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480B-5E28-2741-B3B3-C905AE79D4F5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5013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603E-FFE1-394F-A6BF-3392CD202D4D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5757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DC56719A-E771-0044-BEE4-05802A8EF50A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585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FCEC6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  <a:lvl2pPr>
              <a:buClr>
                <a:srgbClr val="CFCEC6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CFCEC6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CFCEC6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CFCEC6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A22FCEA4-7D84-D748-9520-CAA4C2438F42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FCEC6"/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FCEC6"/>
            </a:gs>
            <a:gs pos="65000">
              <a:prstClr val="whit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zo_ppt_slide_top_mask.png"/>
          <p:cNvPicPr>
            <a:picLocks noChangeAspect="1"/>
          </p:cNvPicPr>
          <p:nvPr/>
        </p:nvPicPr>
        <p:blipFill>
          <a:blip r:embed="rId22"/>
          <a:srcRect b="79329"/>
          <a:stretch>
            <a:fillRect/>
          </a:stretch>
        </p:blipFill>
        <p:spPr>
          <a:xfrm>
            <a:off x="714" y="0"/>
            <a:ext cx="9142571" cy="1417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6197600" cy="99377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42300" cy="47672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8089"/>
            <a:ext cx="21336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04B8-7B1D-BC41-937D-96839CF0FBDC}" type="datetime4">
              <a:rPr lang="en-US"/>
              <a:pPr/>
              <a:t>October 23, 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8162"/>
            <a:ext cx="55626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Unizo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500" y="6498162"/>
            <a:ext cx="3810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9B89-E48D-CC4E-B4DA-B081B8B91C57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27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26" r:id="rId15"/>
    <p:sldLayoutId id="2147483718" r:id="rId16"/>
    <p:sldLayoutId id="2147483719" r:id="rId17"/>
    <p:sldLayoutId id="2147483720" r:id="rId18"/>
    <p:sldLayoutId id="2147483721" r:id="rId19"/>
    <p:sldLayoutId id="2147483728" r:id="rId2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rgbClr val="9B0B0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800000"/>
        </a:buClr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9B0B0B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FCEC6"/>
            </a:gs>
            <a:gs pos="65000">
              <a:prstClr val="whit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zo_ppt_slide_top_mask.png"/>
          <p:cNvPicPr>
            <a:picLocks noChangeAspect="1"/>
          </p:cNvPicPr>
          <p:nvPr/>
        </p:nvPicPr>
        <p:blipFill>
          <a:blip r:embed="rId24"/>
          <a:srcRect b="79329"/>
          <a:stretch>
            <a:fillRect/>
          </a:stretch>
        </p:blipFill>
        <p:spPr>
          <a:xfrm>
            <a:off x="727" y="4"/>
            <a:ext cx="9142571" cy="1417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1164"/>
            <a:ext cx="6197600" cy="99377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42300" cy="47672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8090"/>
            <a:ext cx="21336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1093-7240-4616-9BF7-13CADECB1005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23/10/2013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8162"/>
            <a:ext cx="55626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srgbClr val="000000">
                    <a:tint val="75000"/>
                  </a:srgbClr>
                </a:solidFill>
              </a:rPr>
              <a:t>Segment exploitatie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500" y="6498162"/>
            <a:ext cx="3810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9B89-E48D-CC4E-B4DA-B081B8B91C57}" type="slidenum">
              <a:rPr lang="nl-NL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rgbClr val="9B0B0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800000"/>
        </a:buClr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9B0B0B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FCEC6"/>
            </a:gs>
            <a:gs pos="65000">
              <a:prstClr val="whit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zo_ppt_slide_top_mask.png"/>
          <p:cNvPicPr>
            <a:picLocks noChangeAspect="1"/>
          </p:cNvPicPr>
          <p:nvPr/>
        </p:nvPicPr>
        <p:blipFill>
          <a:blip r:embed="rId22"/>
          <a:srcRect b="79329"/>
          <a:stretch>
            <a:fillRect/>
          </a:stretch>
        </p:blipFill>
        <p:spPr>
          <a:xfrm>
            <a:off x="714" y="0"/>
            <a:ext cx="9142571" cy="1417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6197600" cy="99377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42300" cy="47672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8089"/>
            <a:ext cx="21336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04B8-7B1D-BC41-937D-96839CF0FBDC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8162"/>
            <a:ext cx="55626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500" y="6498162"/>
            <a:ext cx="3810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9B89-E48D-CC4E-B4DA-B081B8B91C57}" type="slidenum">
              <a:rPr lang="nl-NL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rgbClr val="9B0B0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800000"/>
        </a:buClr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9B0B0B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FCEC6"/>
            </a:gs>
            <a:gs pos="65000">
              <a:prstClr val="whit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zo_ppt_slide_top_mask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29"/>
          <a:stretch>
            <a:fillRect/>
          </a:stretch>
        </p:blipFill>
        <p:spPr>
          <a:xfrm>
            <a:off x="714" y="0"/>
            <a:ext cx="9142571" cy="1417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6197600" cy="99377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42300" cy="47672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8089"/>
            <a:ext cx="21336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04B8-7B1D-BC41-937D-96839CF0FBDC}" type="datetime4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8162"/>
            <a:ext cx="55626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500" y="6498162"/>
            <a:ext cx="381000" cy="846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59B89-E48D-CC4E-B4DA-B081B8B91C57}" type="slidenum">
              <a:rPr lang="nl-NL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7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rgbClr val="9B0B0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800000"/>
        </a:buClr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9B0B0B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CD09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innvotion&amp;source=images&amp;cd=&amp;cad=rja&amp;docid=InlbYYv5nEZvpM&amp;tbnid=R45v1xZ0ibC2nM:&amp;ved=0CAUQjRw&amp;url=http://inventionmachine.com/the-Invention-Machine-Blog/bid/57692/Innovation-Challenge-How-to-Come-Up-with-Good-Ideas&amp;ei=do5MUeHiFuWX1AXNzIGoAw&amp;bvm=bv.44158598,d.d2k&amp;psig=AFQjCNHNem2PaBbtlQ_QL_3WQ9EA5_836Q&amp;ust=136405809943759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Ondernemen voor de toekomst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Karel Van </a:t>
            </a:r>
            <a:r>
              <a:rPr lang="nl-BE" dirty="0" err="1" smtClean="0"/>
              <a:t>Eetvelt</a:t>
            </a:r>
            <a:r>
              <a:rPr lang="nl-BE" dirty="0" smtClean="0"/>
              <a:t> </a:t>
            </a:r>
            <a:r>
              <a:rPr lang="nl-BE" dirty="0" smtClean="0"/>
              <a:t>– Hogeschool PXL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40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6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1"/>
            <a:ext cx="6705600" cy="1179859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UNIZO- werking op maat van de behoeften van de ondernemers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 descr="13-targe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33" y="1513842"/>
            <a:ext cx="982266" cy="11787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22739" y="2095500"/>
            <a:ext cx="843337" cy="19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1921963" y="1719618"/>
            <a:ext cx="2139674" cy="60783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nl-NL" b="1" dirty="0" smtClean="0">
                <a:solidFill>
                  <a:srgbClr val="FFFFFF">
                    <a:lumMod val="95000"/>
                  </a:srgbClr>
                </a:solidFill>
              </a:rPr>
              <a:t>Start </a:t>
            </a:r>
            <a:r>
              <a:rPr lang="nl-NL" b="1" dirty="0" err="1" smtClean="0">
                <a:solidFill>
                  <a:srgbClr val="FFFFFF">
                    <a:lumMod val="95000"/>
                  </a:srgbClr>
                </a:solidFill>
              </a:rPr>
              <a:t>your</a:t>
            </a:r>
            <a:r>
              <a:rPr lang="nl-NL" b="1" dirty="0" smtClean="0">
                <a:solidFill>
                  <a:srgbClr val="FFFFFF">
                    <a:lumMod val="95000"/>
                  </a:srgbClr>
                </a:solidFill>
              </a:rPr>
              <a:t> business</a:t>
            </a:r>
            <a:endParaRPr lang="nl-NL" b="1" dirty="0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14" name="Picture 13" descr="13-targe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33" y="3141065"/>
            <a:ext cx="982266" cy="11787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22739" y="3722726"/>
            <a:ext cx="843337" cy="19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13-targe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33" y="4768296"/>
            <a:ext cx="982266" cy="117871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22739" y="5349954"/>
            <a:ext cx="843337" cy="19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ekromde PIJL-RECHTS 8"/>
          <p:cNvSpPr/>
          <p:nvPr/>
        </p:nvSpPr>
        <p:spPr>
          <a:xfrm>
            <a:off x="6230681" y="3225350"/>
            <a:ext cx="223284" cy="671495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nl-BE">
              <a:solidFill>
                <a:srgbClr val="000000"/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921963" y="3426507"/>
            <a:ext cx="2139674" cy="60783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FFFF">
                    <a:lumMod val="95000"/>
                  </a:srgbClr>
                </a:solidFill>
              </a:rPr>
              <a:t>Run your business</a:t>
            </a:r>
            <a:endParaRPr lang="nl-NL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1921963" y="5133397"/>
            <a:ext cx="2139674" cy="60783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defTabSz="457200">
              <a:lnSpc>
                <a:spcPct val="80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FFFF">
                    <a:lumMod val="95000"/>
                  </a:srgbClr>
                </a:solidFill>
              </a:rPr>
              <a:t>Change your business</a:t>
            </a:r>
            <a:endParaRPr lang="nl-NL" b="1" dirty="0">
              <a:solidFill>
                <a:srgbClr val="FFFFFF">
                  <a:lumMod val="95000"/>
                </a:srgbClr>
              </a:solidFill>
            </a:endParaRPr>
          </a:p>
        </p:txBody>
      </p:sp>
      <p:pic>
        <p:nvPicPr>
          <p:cNvPr id="19" name="Picture 6" descr="13-targe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538" y="1434175"/>
            <a:ext cx="982266" cy="1178719"/>
          </a:xfrm>
          <a:prstGeom prst="rect">
            <a:avLst/>
          </a:prstGeom>
        </p:spPr>
      </p:pic>
      <p:pic>
        <p:nvPicPr>
          <p:cNvPr id="25" name="Picture 6" descr="13-targe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538" y="4847958"/>
            <a:ext cx="982266" cy="1178719"/>
          </a:xfrm>
          <a:prstGeom prst="rect">
            <a:avLst/>
          </a:prstGeom>
        </p:spPr>
      </p:pic>
      <p:pic>
        <p:nvPicPr>
          <p:cNvPr id="26" name="Picture 6" descr="13-targe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171" y="3100584"/>
            <a:ext cx="982266" cy="1178719"/>
          </a:xfrm>
          <a:prstGeom prst="rect">
            <a:avLst/>
          </a:prstGeom>
        </p:spPr>
      </p:pic>
      <p:sp>
        <p:nvSpPr>
          <p:cNvPr id="27" name="Title 3"/>
          <p:cNvSpPr txBox="1">
            <a:spLocks/>
          </p:cNvSpPr>
          <p:nvPr/>
        </p:nvSpPr>
        <p:spPr>
          <a:xfrm>
            <a:off x="5478233" y="5131703"/>
            <a:ext cx="2139674" cy="60783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algn="ctr" defTabSz="457200">
              <a:lnSpc>
                <a:spcPct val="80000"/>
              </a:lnSpc>
              <a:spcBef>
                <a:spcPct val="0"/>
              </a:spcBef>
            </a:pPr>
            <a:r>
              <a:rPr lang="nl-NL" b="1" dirty="0" smtClean="0">
                <a:solidFill>
                  <a:srgbClr val="FFFFFF">
                    <a:lumMod val="95000"/>
                  </a:srgbClr>
                </a:solidFill>
              </a:rPr>
              <a:t>Ondersteunen</a:t>
            </a:r>
            <a:endParaRPr lang="nl-NL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5478233" y="3430909"/>
            <a:ext cx="2139674" cy="60783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algn="ctr" defTabSz="457200">
              <a:lnSpc>
                <a:spcPct val="80000"/>
              </a:lnSpc>
              <a:spcBef>
                <a:spcPct val="0"/>
              </a:spcBef>
            </a:pPr>
            <a:r>
              <a:rPr lang="nl-NL" b="1" dirty="0" smtClean="0">
                <a:solidFill>
                  <a:srgbClr val="FFFFFF">
                    <a:lumMod val="95000"/>
                  </a:srgbClr>
                </a:solidFill>
              </a:rPr>
              <a:t>Inspireren</a:t>
            </a:r>
            <a:endParaRPr lang="nl-NL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5478233" y="1719618"/>
            <a:ext cx="2139674" cy="607834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algn="ctr" defTabSz="457200">
              <a:lnSpc>
                <a:spcPct val="80000"/>
              </a:lnSpc>
              <a:spcBef>
                <a:spcPct val="0"/>
              </a:spcBef>
            </a:pPr>
            <a:r>
              <a:rPr lang="nl-NL" b="1" dirty="0" smtClean="0">
                <a:solidFill>
                  <a:srgbClr val="FFFFFF">
                    <a:lumMod val="95000"/>
                  </a:srgbClr>
                </a:solidFill>
              </a:rPr>
              <a:t>Anticiperen</a:t>
            </a:r>
            <a:endParaRPr lang="nl-NL" b="1" dirty="0">
              <a:solidFill>
                <a:srgbClr val="FFFFFF">
                  <a:lumMod val="95000"/>
                </a:srgbClr>
              </a:solidFill>
            </a:endParaRPr>
          </a:p>
        </p:txBody>
      </p:sp>
      <p:cxnSp>
        <p:nvCxnSpPr>
          <p:cNvPr id="30" name="Straight Connector 9"/>
          <p:cNvCxnSpPr/>
          <p:nvPr/>
        </p:nvCxnSpPr>
        <p:spPr>
          <a:xfrm>
            <a:off x="7461520" y="5437314"/>
            <a:ext cx="843337" cy="19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"/>
          <p:cNvCxnSpPr/>
          <p:nvPr/>
        </p:nvCxnSpPr>
        <p:spPr>
          <a:xfrm>
            <a:off x="7461520" y="3734826"/>
            <a:ext cx="843337" cy="19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"/>
          <p:cNvCxnSpPr/>
          <p:nvPr/>
        </p:nvCxnSpPr>
        <p:spPr>
          <a:xfrm>
            <a:off x="7461520" y="2041634"/>
            <a:ext cx="843337" cy="19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8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Ondernemerschap in cijfers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287E-ABAE-0246-B3E0-FA510D8B6580}" type="datetime4">
              <a:rPr lang="en-US" smtClean="0"/>
              <a:pPr/>
              <a:t>October 23, 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Unizo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735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Economisch belang </a:t>
            </a:r>
            <a:r>
              <a:rPr lang="nl-BE" dirty="0" err="1" smtClean="0"/>
              <a:t>KMO’s</a:t>
            </a:r>
            <a:r>
              <a:rPr lang="nl-BE" dirty="0" smtClean="0"/>
              <a:t> België</a:t>
            </a:r>
            <a:endParaRPr lang="nl-BE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689446"/>
              </p:ext>
            </p:extLst>
          </p:nvPr>
        </p:nvGraphicFramePr>
        <p:xfrm>
          <a:off x="635000" y="1295400"/>
          <a:ext cx="7683500" cy="4997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147"/>
                <a:gridCol w="1060085"/>
                <a:gridCol w="920154"/>
                <a:gridCol w="920154"/>
                <a:gridCol w="765806"/>
                <a:gridCol w="1067718"/>
                <a:gridCol w="1067718"/>
                <a:gridCol w="1067718"/>
              </a:tblGrid>
              <a:tr h="110566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2011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Tewerkstelling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Toegevoegde waarde (miljard euro)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België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% België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% EU27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België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% België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% EU27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micro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796.185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31,80%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29,60%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€ 39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21,70%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21,20%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klein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499.833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20,00%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20,60%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€ 37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20,60%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18,50%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medium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399.593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15,90%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17,20%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€ 35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19,30%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18,40%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KMO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1.695.611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67,70%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67,40%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€ 110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61,60%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58,10%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groot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809.746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32,30%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32,60%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€ 69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38,40%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41,90%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5179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totaal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2.505.357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100,00%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100,00%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€ 179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100,00%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100,00%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2005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Tewerkstelling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Toegevoegde waarde (miljard euro)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België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% België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% EU27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België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% België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% EU27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micro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716.209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29,80%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29,60%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€ 27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18,70%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21,10%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klein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509.633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21,20%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20,60%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€ 28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20,10%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19,00%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medium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375.755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15,60%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16,80%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€ 26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18,60%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17,80%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KMO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1.601.597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66,60%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67,10%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€ 81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57,40%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57,90%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groot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802.120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33,40%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32,90%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€ 60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42,60%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42,10%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5179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totaal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2.403.717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100,00%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100,00%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€ 142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100,00%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100,00%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567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Bron: cijfers op basis van SBA Factsheet 2008 en 2012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BE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l-BE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96-8C7A-CD4D-A14F-4541B34D7AF1}" type="datetime4">
              <a:rPr lang="en-US" smtClean="0"/>
              <a:pPr/>
              <a:t>October 23, 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Unizo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7050" y="2036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430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96-8C7A-CD4D-A14F-4541B34D7AF1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" y="980728"/>
            <a:ext cx="8906522" cy="524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526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96-8C7A-CD4D-A14F-4541B34D7AF1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8" y="980728"/>
            <a:ext cx="772333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3242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96-8C7A-CD4D-A14F-4541B34D7AF1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3" y="980728"/>
            <a:ext cx="8307207" cy="538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7889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Aantal starters in België</a:t>
            </a:r>
            <a:br>
              <a:rPr lang="nl-BE" dirty="0" smtClean="0"/>
            </a:br>
            <a:r>
              <a:rPr lang="nl-BE" dirty="0" smtClean="0"/>
              <a:t>~ Vlaamse Startersweek 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96-8C7A-CD4D-A14F-4541B34D7AF1}" type="datetime4">
              <a:rPr lang="en-US" smtClean="0"/>
              <a:pPr/>
              <a:t>October 23, 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Unizo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42300" cy="476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5749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Durf investeren en innoveren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0A96-8C7A-CD4D-A14F-4541B34D7AF1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October 23, 2013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Unizo</a:t>
            </a: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9B89-E48D-CC4E-B4DA-B081B8B91C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8" name="Picture 4" descr="http://www.inventionmachine.com/Portals/56687/images/idea_bul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79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zo_template_2012_v4">
  <a:themeElements>
    <a:clrScheme name="unizo">
      <a:dk1>
        <a:srgbClr val="000000"/>
      </a:dk1>
      <a:lt1>
        <a:srgbClr val="FFFFFF"/>
      </a:lt1>
      <a:dk2>
        <a:srgbClr val="8F0000"/>
      </a:dk2>
      <a:lt2>
        <a:srgbClr val="E50007"/>
      </a:lt2>
      <a:accent1>
        <a:srgbClr val="0092D2"/>
      </a:accent1>
      <a:accent2>
        <a:srgbClr val="0077A0"/>
      </a:accent2>
      <a:accent3>
        <a:srgbClr val="7D1E25"/>
      </a:accent3>
      <a:accent4>
        <a:srgbClr val="AD1221"/>
      </a:accent4>
      <a:accent5>
        <a:srgbClr val="CD0920"/>
      </a:accent5>
      <a:accent6>
        <a:srgbClr val="75B522"/>
      </a:accent6>
      <a:hlink>
        <a:srgbClr val="CD0920"/>
      </a:hlink>
      <a:folHlink>
        <a:srgbClr val="7D1E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e GR-verkiezingen VLD">
  <a:themeElements>
    <a:clrScheme name="unizo">
      <a:dk1>
        <a:srgbClr val="000000"/>
      </a:dk1>
      <a:lt1>
        <a:srgbClr val="FFFFFF"/>
      </a:lt1>
      <a:dk2>
        <a:srgbClr val="8F0000"/>
      </a:dk2>
      <a:lt2>
        <a:srgbClr val="E50007"/>
      </a:lt2>
      <a:accent1>
        <a:srgbClr val="0092D2"/>
      </a:accent1>
      <a:accent2>
        <a:srgbClr val="0077A0"/>
      </a:accent2>
      <a:accent3>
        <a:srgbClr val="7D1E25"/>
      </a:accent3>
      <a:accent4>
        <a:srgbClr val="AD1221"/>
      </a:accent4>
      <a:accent5>
        <a:srgbClr val="CD0920"/>
      </a:accent5>
      <a:accent6>
        <a:srgbClr val="75B522"/>
      </a:accent6>
      <a:hlink>
        <a:srgbClr val="CD0920"/>
      </a:hlink>
      <a:folHlink>
        <a:srgbClr val="7D1E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resentatie GR-verkiezingen VLD">
  <a:themeElements>
    <a:clrScheme name="unizo">
      <a:dk1>
        <a:srgbClr val="000000"/>
      </a:dk1>
      <a:lt1>
        <a:srgbClr val="FFFFFF"/>
      </a:lt1>
      <a:dk2>
        <a:srgbClr val="8F0000"/>
      </a:dk2>
      <a:lt2>
        <a:srgbClr val="E50007"/>
      </a:lt2>
      <a:accent1>
        <a:srgbClr val="0092D2"/>
      </a:accent1>
      <a:accent2>
        <a:srgbClr val="0077A0"/>
      </a:accent2>
      <a:accent3>
        <a:srgbClr val="7D1E25"/>
      </a:accent3>
      <a:accent4>
        <a:srgbClr val="AD1221"/>
      </a:accent4>
      <a:accent5>
        <a:srgbClr val="CD0920"/>
      </a:accent5>
      <a:accent6>
        <a:srgbClr val="75B522"/>
      </a:accent6>
      <a:hlink>
        <a:srgbClr val="CD0920"/>
      </a:hlink>
      <a:folHlink>
        <a:srgbClr val="7D1E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resentatie GR-verkiezingen VLD">
  <a:themeElements>
    <a:clrScheme name="unizo">
      <a:dk1>
        <a:srgbClr val="000000"/>
      </a:dk1>
      <a:lt1>
        <a:srgbClr val="FFFFFF"/>
      </a:lt1>
      <a:dk2>
        <a:srgbClr val="8F0000"/>
      </a:dk2>
      <a:lt2>
        <a:srgbClr val="E50007"/>
      </a:lt2>
      <a:accent1>
        <a:srgbClr val="0092D2"/>
      </a:accent1>
      <a:accent2>
        <a:srgbClr val="0077A0"/>
      </a:accent2>
      <a:accent3>
        <a:srgbClr val="7D1E25"/>
      </a:accent3>
      <a:accent4>
        <a:srgbClr val="AD1221"/>
      </a:accent4>
      <a:accent5>
        <a:srgbClr val="CD0920"/>
      </a:accent5>
      <a:accent6>
        <a:srgbClr val="75B522"/>
      </a:accent6>
      <a:hlink>
        <a:srgbClr val="CD0920"/>
      </a:hlink>
      <a:folHlink>
        <a:srgbClr val="7D1E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uteur xmlns="9cb922b1-1bfe-4f89-b3dc-596a30e9321a">10</Auteur>
    <Trefwoord xmlns="9cb922b1-1bfe-4f89-b3dc-596a30e9321a">Voorstel nieuwe pwp-template</Trefwoord>
    <Volgnr xmlns="9cb922b1-1bfe-4f89-b3dc-596a30e9321a">8</Volgn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3358032485B4390A08F34506B5DDE" ma:contentTypeVersion="3" ma:contentTypeDescription="Een nieuw document maken." ma:contentTypeScope="" ma:versionID="c2e573c3acfacab963b3f0ea87d2ad8b">
  <xsd:schema xmlns:xsd="http://www.w3.org/2001/XMLSchema" xmlns:p="http://schemas.microsoft.com/office/2006/metadata/properties" xmlns:ns2="9cb922b1-1bfe-4f89-b3dc-596a30e9321a" targetNamespace="http://schemas.microsoft.com/office/2006/metadata/properties" ma:root="true" ma:fieldsID="d5bfbbc5c22dd092eba6249a02bb549b" ns2:_="">
    <xsd:import namespace="9cb922b1-1bfe-4f89-b3dc-596a30e9321a"/>
    <xsd:element name="properties">
      <xsd:complexType>
        <xsd:sequence>
          <xsd:element name="documentManagement">
            <xsd:complexType>
              <xsd:all>
                <xsd:element ref="ns2:Volgnr"/>
                <xsd:element ref="ns2:Auteur"/>
                <xsd:element ref="ns2:Trefwoo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b922b1-1bfe-4f89-b3dc-596a30e9321a" elementFormDefault="qualified">
    <xsd:import namespace="http://schemas.microsoft.com/office/2006/documentManagement/types"/>
    <xsd:element name="Volgnr" ma:index="2" ma:displayName="Volgnr" ma:list="{7166ba5d-8e98-4021-9e60-1025f39fea44}" ma:internalName="Volgnr" ma:showField="Title">
      <xsd:simpleType>
        <xsd:restriction base="dms:Lookup"/>
      </xsd:simpleType>
    </xsd:element>
    <xsd:element name="Auteur" ma:index="3" ma:displayName="Auteur" ma:list="{f49306f4-4c5e-47cb-b159-a460ed8c9114}" ma:internalName="Auteur" ma:showField="Title">
      <xsd:simpleType>
        <xsd:restriction base="dms:Lookup"/>
      </xsd:simpleType>
    </xsd:element>
    <xsd:element name="Trefwoord" ma:index="4" nillable="true" ma:displayName="Trefwoord" ma:internalName="Trefwoor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 ma:readOnly="tru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5577EEE-BFAF-4C4B-B794-6DEB7194A775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cb922b1-1bfe-4f89-b3dc-596a30e9321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D2FE67-66C9-4AE1-BBA4-FA920B85B6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0C469A-754E-4623-9343-8241C0E83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922b1-1bfe-4f89-b3dc-596a30e9321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unizo_template_2012_v4</Template>
  <TotalTime>701</TotalTime>
  <Words>281</Words>
  <Application>Microsoft Office PowerPoint</Application>
  <PresentationFormat>Diavoorstelling (4:3)</PresentationFormat>
  <Paragraphs>152</Paragraphs>
  <Slides>9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unizo_template_2012_v4</vt:lpstr>
      <vt:lpstr>presentatie GR-verkiezingen VLD</vt:lpstr>
      <vt:lpstr>1_presentatie GR-verkiezingen VLD</vt:lpstr>
      <vt:lpstr>2_presentatie GR-verkiezingen VLD</vt:lpstr>
      <vt:lpstr> Ondernemen voor de toekomst</vt:lpstr>
      <vt:lpstr>UNIZO- werking op maat van de behoeften van de ondernemers</vt:lpstr>
      <vt:lpstr>Ondernemerschap in cijfers </vt:lpstr>
      <vt:lpstr>Economisch belang KMO’s België</vt:lpstr>
      <vt:lpstr>PowerPoint-presentatie</vt:lpstr>
      <vt:lpstr>PowerPoint-presentatie</vt:lpstr>
      <vt:lpstr>PowerPoint-presentatie</vt:lpstr>
      <vt:lpstr>Aantal starters in België ~ Vlaamse Startersweek </vt:lpstr>
      <vt:lpstr>Durf investeren en innoveren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SLIDE VERSIE 1 CALIBRI BOLD 40pt</dc:title>
  <dc:creator>Tom Kestens</dc:creator>
  <cp:lastModifiedBy>Maxi Hanquier</cp:lastModifiedBy>
  <cp:revision>57</cp:revision>
  <dcterms:created xsi:type="dcterms:W3CDTF">2012-04-23T15:06:19Z</dcterms:created>
  <dcterms:modified xsi:type="dcterms:W3CDTF">2013-10-23T11:50:23Z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0x01010092E3358032485B4390A08F34506B5DDE</vt:lpwstr>
  </property>
</Properties>
</file>